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  <p:sldMasterId id="2147483774" r:id="rId2"/>
    <p:sldMasterId id="2147483786" r:id="rId3"/>
  </p:sldMasterIdLst>
  <p:notesMasterIdLst>
    <p:notesMasterId r:id="rId12"/>
  </p:notesMasterIdLst>
  <p:sldIdLst>
    <p:sldId id="256" r:id="rId4"/>
    <p:sldId id="375" r:id="rId5"/>
    <p:sldId id="339" r:id="rId6"/>
    <p:sldId id="381" r:id="rId7"/>
    <p:sldId id="382" r:id="rId8"/>
    <p:sldId id="345" r:id="rId9"/>
    <p:sldId id="347" r:id="rId10"/>
    <p:sldId id="31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17"/>
    <p:restoredTop sz="64053" autoAdjust="0"/>
  </p:normalViewPr>
  <p:slideViewPr>
    <p:cSldViewPr snapToGrid="0" snapToObjects="1">
      <p:cViewPr varScale="1">
        <p:scale>
          <a:sx n="69" d="100"/>
          <a:sy n="69" d="100"/>
        </p:scale>
        <p:origin x="906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D47C65-9547-4EE8-B827-07C5E10821B6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51227EE-26FA-4304-95F6-4BD873200670}">
      <dgm:prSet custT="1"/>
      <dgm:spPr/>
      <dgm:t>
        <a:bodyPr/>
        <a:lstStyle/>
        <a:p>
          <a:r>
            <a:rPr lang="en-GB" sz="3600" dirty="0"/>
            <a:t>The local is not homogenous</a:t>
          </a:r>
        </a:p>
        <a:p>
          <a:endParaRPr lang="en-US" sz="3600" dirty="0"/>
        </a:p>
      </dgm:t>
    </dgm:pt>
    <dgm:pt modelId="{6CA91741-C38C-4F36-B3E9-193320DC4DE0}" type="parTrans" cxnId="{C24F1504-6A91-4A88-B832-2000AED12615}">
      <dgm:prSet/>
      <dgm:spPr/>
      <dgm:t>
        <a:bodyPr/>
        <a:lstStyle/>
        <a:p>
          <a:endParaRPr lang="en-US"/>
        </a:p>
      </dgm:t>
    </dgm:pt>
    <dgm:pt modelId="{5777B4E2-EF92-489C-A891-1B68904F55A0}" type="sibTrans" cxnId="{C24F1504-6A91-4A88-B832-2000AED12615}">
      <dgm:prSet/>
      <dgm:spPr/>
      <dgm:t>
        <a:bodyPr/>
        <a:lstStyle/>
        <a:p>
          <a:endParaRPr lang="en-US"/>
        </a:p>
      </dgm:t>
    </dgm:pt>
    <dgm:pt modelId="{D011D2C0-5DDB-4568-9310-D40635CBE0C4}">
      <dgm:prSet custT="1"/>
      <dgm:spPr/>
      <dgm:t>
        <a:bodyPr/>
        <a:lstStyle/>
        <a:p>
          <a:r>
            <a:rPr lang="en-GB" sz="3600" dirty="0"/>
            <a:t>Re-homogenises ‘black and brown others’ as indistinguishable</a:t>
          </a:r>
          <a:endParaRPr lang="en-US" sz="3600" dirty="0"/>
        </a:p>
      </dgm:t>
    </dgm:pt>
    <dgm:pt modelId="{029C1869-AB17-4929-BE76-946D2979E42D}" type="parTrans" cxnId="{6DDF054F-949F-4CD2-83CA-87DD763E18B9}">
      <dgm:prSet/>
      <dgm:spPr/>
      <dgm:t>
        <a:bodyPr/>
        <a:lstStyle/>
        <a:p>
          <a:endParaRPr lang="en-US"/>
        </a:p>
      </dgm:t>
    </dgm:pt>
    <dgm:pt modelId="{A74E9510-80EA-4FB8-B76A-F45B81269978}" type="sibTrans" cxnId="{6DDF054F-949F-4CD2-83CA-87DD763E18B9}">
      <dgm:prSet/>
      <dgm:spPr/>
      <dgm:t>
        <a:bodyPr/>
        <a:lstStyle/>
        <a:p>
          <a:endParaRPr lang="en-US"/>
        </a:p>
      </dgm:t>
    </dgm:pt>
    <dgm:pt modelId="{C621A7D8-83D5-409D-B1BC-B55FC83485DE}">
      <dgm:prSet custT="1"/>
      <dgm:spPr/>
      <dgm:t>
        <a:bodyPr/>
        <a:lstStyle/>
        <a:p>
          <a:r>
            <a:rPr lang="en-GB" sz="3600" dirty="0"/>
            <a:t>Structures of aid intact</a:t>
          </a:r>
          <a:endParaRPr lang="en-US" sz="3600" dirty="0"/>
        </a:p>
      </dgm:t>
    </dgm:pt>
    <dgm:pt modelId="{0CD5EDAB-7E68-4CEF-B5B8-C111C19DB3E4}" type="parTrans" cxnId="{AE383314-6DE8-4979-B2AE-2AEEE2C11ACE}">
      <dgm:prSet/>
      <dgm:spPr/>
      <dgm:t>
        <a:bodyPr/>
        <a:lstStyle/>
        <a:p>
          <a:endParaRPr lang="en-US"/>
        </a:p>
      </dgm:t>
    </dgm:pt>
    <dgm:pt modelId="{6971E3D8-1DB7-4A24-B2EF-80FC25BC0B24}" type="sibTrans" cxnId="{AE383314-6DE8-4979-B2AE-2AEEE2C11ACE}">
      <dgm:prSet/>
      <dgm:spPr/>
      <dgm:t>
        <a:bodyPr/>
        <a:lstStyle/>
        <a:p>
          <a:endParaRPr lang="en-US"/>
        </a:p>
      </dgm:t>
    </dgm:pt>
    <dgm:pt modelId="{17BDCA1F-0E89-714A-924B-8C65B8BC79A5}" type="pres">
      <dgm:prSet presAssocID="{6DD47C65-9547-4EE8-B827-07C5E10821B6}" presName="vert0" presStyleCnt="0">
        <dgm:presLayoutVars>
          <dgm:dir/>
          <dgm:animOne val="branch"/>
          <dgm:animLvl val="lvl"/>
        </dgm:presLayoutVars>
      </dgm:prSet>
      <dgm:spPr/>
    </dgm:pt>
    <dgm:pt modelId="{B70D29BE-5794-274B-B664-9D2B5D2DEA29}" type="pres">
      <dgm:prSet presAssocID="{C51227EE-26FA-4304-95F6-4BD873200670}" presName="thickLine" presStyleLbl="alignNode1" presStyleIdx="0" presStyleCnt="3"/>
      <dgm:spPr/>
    </dgm:pt>
    <dgm:pt modelId="{BA3FC1F1-2366-664D-929E-AC1488C5004D}" type="pres">
      <dgm:prSet presAssocID="{C51227EE-26FA-4304-95F6-4BD873200670}" presName="horz1" presStyleCnt="0"/>
      <dgm:spPr/>
    </dgm:pt>
    <dgm:pt modelId="{A23507A7-9323-1940-BC42-6A0F15051641}" type="pres">
      <dgm:prSet presAssocID="{C51227EE-26FA-4304-95F6-4BD873200670}" presName="tx1" presStyleLbl="revTx" presStyleIdx="0" presStyleCnt="3"/>
      <dgm:spPr/>
    </dgm:pt>
    <dgm:pt modelId="{8BE7F365-8983-4D49-A07A-00EA54408842}" type="pres">
      <dgm:prSet presAssocID="{C51227EE-26FA-4304-95F6-4BD873200670}" presName="vert1" presStyleCnt="0"/>
      <dgm:spPr/>
    </dgm:pt>
    <dgm:pt modelId="{AEA3821A-0B28-9F42-93D3-AE983E1BF2E4}" type="pres">
      <dgm:prSet presAssocID="{D011D2C0-5DDB-4568-9310-D40635CBE0C4}" presName="thickLine" presStyleLbl="alignNode1" presStyleIdx="1" presStyleCnt="3"/>
      <dgm:spPr/>
    </dgm:pt>
    <dgm:pt modelId="{361A748D-FAF2-A64C-B81B-3B735C96E111}" type="pres">
      <dgm:prSet presAssocID="{D011D2C0-5DDB-4568-9310-D40635CBE0C4}" presName="horz1" presStyleCnt="0"/>
      <dgm:spPr/>
    </dgm:pt>
    <dgm:pt modelId="{6F97F318-99DD-FF40-92D6-C425BAC6D52C}" type="pres">
      <dgm:prSet presAssocID="{D011D2C0-5DDB-4568-9310-D40635CBE0C4}" presName="tx1" presStyleLbl="revTx" presStyleIdx="1" presStyleCnt="3"/>
      <dgm:spPr/>
    </dgm:pt>
    <dgm:pt modelId="{F238F9A2-6C5C-D64B-8843-5F2FBDC293D4}" type="pres">
      <dgm:prSet presAssocID="{D011D2C0-5DDB-4568-9310-D40635CBE0C4}" presName="vert1" presStyleCnt="0"/>
      <dgm:spPr/>
    </dgm:pt>
    <dgm:pt modelId="{C1556489-C31E-5845-9FE6-010007D31DB5}" type="pres">
      <dgm:prSet presAssocID="{C621A7D8-83D5-409D-B1BC-B55FC83485DE}" presName="thickLine" presStyleLbl="alignNode1" presStyleIdx="2" presStyleCnt="3"/>
      <dgm:spPr/>
    </dgm:pt>
    <dgm:pt modelId="{4821ED57-9A16-CE40-AD9D-2743A11484A1}" type="pres">
      <dgm:prSet presAssocID="{C621A7D8-83D5-409D-B1BC-B55FC83485DE}" presName="horz1" presStyleCnt="0"/>
      <dgm:spPr/>
    </dgm:pt>
    <dgm:pt modelId="{743A6ADE-282D-CE4A-B920-C30467FDA702}" type="pres">
      <dgm:prSet presAssocID="{C621A7D8-83D5-409D-B1BC-B55FC83485DE}" presName="tx1" presStyleLbl="revTx" presStyleIdx="2" presStyleCnt="3"/>
      <dgm:spPr/>
    </dgm:pt>
    <dgm:pt modelId="{966087A8-3DEA-AB4A-A100-23D99A6CE179}" type="pres">
      <dgm:prSet presAssocID="{C621A7D8-83D5-409D-B1BC-B55FC83485DE}" presName="vert1" presStyleCnt="0"/>
      <dgm:spPr/>
    </dgm:pt>
  </dgm:ptLst>
  <dgm:cxnLst>
    <dgm:cxn modelId="{C24F1504-6A91-4A88-B832-2000AED12615}" srcId="{6DD47C65-9547-4EE8-B827-07C5E10821B6}" destId="{C51227EE-26FA-4304-95F6-4BD873200670}" srcOrd="0" destOrd="0" parTransId="{6CA91741-C38C-4F36-B3E9-193320DC4DE0}" sibTransId="{5777B4E2-EF92-489C-A891-1B68904F55A0}"/>
    <dgm:cxn modelId="{AE383314-6DE8-4979-B2AE-2AEEE2C11ACE}" srcId="{6DD47C65-9547-4EE8-B827-07C5E10821B6}" destId="{C621A7D8-83D5-409D-B1BC-B55FC83485DE}" srcOrd="2" destOrd="0" parTransId="{0CD5EDAB-7E68-4CEF-B5B8-C111C19DB3E4}" sibTransId="{6971E3D8-1DB7-4A24-B2EF-80FC25BC0B24}"/>
    <dgm:cxn modelId="{9D2CA44E-7F34-2248-B600-B0EB2595E1B5}" type="presOf" srcId="{C621A7D8-83D5-409D-B1BC-B55FC83485DE}" destId="{743A6ADE-282D-CE4A-B920-C30467FDA702}" srcOrd="0" destOrd="0" presId="urn:microsoft.com/office/officeart/2008/layout/LinedList"/>
    <dgm:cxn modelId="{6DDF054F-949F-4CD2-83CA-87DD763E18B9}" srcId="{6DD47C65-9547-4EE8-B827-07C5E10821B6}" destId="{D011D2C0-5DDB-4568-9310-D40635CBE0C4}" srcOrd="1" destOrd="0" parTransId="{029C1869-AB17-4929-BE76-946D2979E42D}" sibTransId="{A74E9510-80EA-4FB8-B76A-F45B81269978}"/>
    <dgm:cxn modelId="{069E4AA3-DA88-314F-95BB-FBBC86990D14}" type="presOf" srcId="{D011D2C0-5DDB-4568-9310-D40635CBE0C4}" destId="{6F97F318-99DD-FF40-92D6-C425BAC6D52C}" srcOrd="0" destOrd="0" presId="urn:microsoft.com/office/officeart/2008/layout/LinedList"/>
    <dgm:cxn modelId="{885B5DE5-A3A0-3746-BC2B-64BF28E5BDD1}" type="presOf" srcId="{C51227EE-26FA-4304-95F6-4BD873200670}" destId="{A23507A7-9323-1940-BC42-6A0F15051641}" srcOrd="0" destOrd="0" presId="urn:microsoft.com/office/officeart/2008/layout/LinedList"/>
    <dgm:cxn modelId="{898F3EFF-010B-7148-9B63-57B82F45856E}" type="presOf" srcId="{6DD47C65-9547-4EE8-B827-07C5E10821B6}" destId="{17BDCA1F-0E89-714A-924B-8C65B8BC79A5}" srcOrd="0" destOrd="0" presId="urn:microsoft.com/office/officeart/2008/layout/LinedList"/>
    <dgm:cxn modelId="{382AE5B5-12C9-7542-ADD3-D4E4AD2BFEF8}" type="presParOf" srcId="{17BDCA1F-0E89-714A-924B-8C65B8BC79A5}" destId="{B70D29BE-5794-274B-B664-9D2B5D2DEA29}" srcOrd="0" destOrd="0" presId="urn:microsoft.com/office/officeart/2008/layout/LinedList"/>
    <dgm:cxn modelId="{A4A44DE7-919F-8140-882F-FF8B1C96C726}" type="presParOf" srcId="{17BDCA1F-0E89-714A-924B-8C65B8BC79A5}" destId="{BA3FC1F1-2366-664D-929E-AC1488C5004D}" srcOrd="1" destOrd="0" presId="urn:microsoft.com/office/officeart/2008/layout/LinedList"/>
    <dgm:cxn modelId="{6B1150CB-BBB0-9F4C-AFAD-B20CE0880900}" type="presParOf" srcId="{BA3FC1F1-2366-664D-929E-AC1488C5004D}" destId="{A23507A7-9323-1940-BC42-6A0F15051641}" srcOrd="0" destOrd="0" presId="urn:microsoft.com/office/officeart/2008/layout/LinedList"/>
    <dgm:cxn modelId="{0FC1B00B-217B-BF48-A5AB-6C0482409AAA}" type="presParOf" srcId="{BA3FC1F1-2366-664D-929E-AC1488C5004D}" destId="{8BE7F365-8983-4D49-A07A-00EA54408842}" srcOrd="1" destOrd="0" presId="urn:microsoft.com/office/officeart/2008/layout/LinedList"/>
    <dgm:cxn modelId="{8EDE071B-D5EE-634D-9CB4-A1E5E1279439}" type="presParOf" srcId="{17BDCA1F-0E89-714A-924B-8C65B8BC79A5}" destId="{AEA3821A-0B28-9F42-93D3-AE983E1BF2E4}" srcOrd="2" destOrd="0" presId="urn:microsoft.com/office/officeart/2008/layout/LinedList"/>
    <dgm:cxn modelId="{A65A74F5-285A-1C4A-B64B-3583D126F719}" type="presParOf" srcId="{17BDCA1F-0E89-714A-924B-8C65B8BC79A5}" destId="{361A748D-FAF2-A64C-B81B-3B735C96E111}" srcOrd="3" destOrd="0" presId="urn:microsoft.com/office/officeart/2008/layout/LinedList"/>
    <dgm:cxn modelId="{FDAEB30F-C6C8-8C42-B7F4-DB8D9DF1C7E3}" type="presParOf" srcId="{361A748D-FAF2-A64C-B81B-3B735C96E111}" destId="{6F97F318-99DD-FF40-92D6-C425BAC6D52C}" srcOrd="0" destOrd="0" presId="urn:microsoft.com/office/officeart/2008/layout/LinedList"/>
    <dgm:cxn modelId="{E778C116-71B8-2E48-AC6F-04750F08C4F0}" type="presParOf" srcId="{361A748D-FAF2-A64C-B81B-3B735C96E111}" destId="{F238F9A2-6C5C-D64B-8843-5F2FBDC293D4}" srcOrd="1" destOrd="0" presId="urn:microsoft.com/office/officeart/2008/layout/LinedList"/>
    <dgm:cxn modelId="{CB8ED94D-578B-1144-A1F7-3189E60D539B}" type="presParOf" srcId="{17BDCA1F-0E89-714A-924B-8C65B8BC79A5}" destId="{C1556489-C31E-5845-9FE6-010007D31DB5}" srcOrd="4" destOrd="0" presId="urn:microsoft.com/office/officeart/2008/layout/LinedList"/>
    <dgm:cxn modelId="{4AFAD67A-36F3-E546-8432-22AE0DE78B46}" type="presParOf" srcId="{17BDCA1F-0E89-714A-924B-8C65B8BC79A5}" destId="{4821ED57-9A16-CE40-AD9D-2743A11484A1}" srcOrd="5" destOrd="0" presId="urn:microsoft.com/office/officeart/2008/layout/LinedList"/>
    <dgm:cxn modelId="{C1B51F3C-BC03-E647-BFE4-872F587C0703}" type="presParOf" srcId="{4821ED57-9A16-CE40-AD9D-2743A11484A1}" destId="{743A6ADE-282D-CE4A-B920-C30467FDA702}" srcOrd="0" destOrd="0" presId="urn:microsoft.com/office/officeart/2008/layout/LinedList"/>
    <dgm:cxn modelId="{63737B45-E664-4F43-88DE-6F76B43CD0DE}" type="presParOf" srcId="{4821ED57-9A16-CE40-AD9D-2743A11484A1}" destId="{966087A8-3DEA-AB4A-A100-23D99A6CE17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0D29BE-5794-274B-B664-9D2B5D2DEA29}">
      <dsp:nvSpPr>
        <dsp:cNvPr id="0" name=""/>
        <dsp:cNvSpPr/>
      </dsp:nvSpPr>
      <dsp:spPr>
        <a:xfrm>
          <a:off x="0" y="2783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3507A7-9323-1940-BC42-6A0F15051641}">
      <dsp:nvSpPr>
        <dsp:cNvPr id="0" name=""/>
        <dsp:cNvSpPr/>
      </dsp:nvSpPr>
      <dsp:spPr>
        <a:xfrm>
          <a:off x="0" y="2783"/>
          <a:ext cx="6492875" cy="1898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The local is not homogenous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0" y="2783"/>
        <a:ext cx="6492875" cy="1898525"/>
      </dsp:txXfrm>
    </dsp:sp>
    <dsp:sp modelId="{AEA3821A-0B28-9F42-93D3-AE983E1BF2E4}">
      <dsp:nvSpPr>
        <dsp:cNvPr id="0" name=""/>
        <dsp:cNvSpPr/>
      </dsp:nvSpPr>
      <dsp:spPr>
        <a:xfrm>
          <a:off x="0" y="1901309"/>
          <a:ext cx="6492875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97F318-99DD-FF40-92D6-C425BAC6D52C}">
      <dsp:nvSpPr>
        <dsp:cNvPr id="0" name=""/>
        <dsp:cNvSpPr/>
      </dsp:nvSpPr>
      <dsp:spPr>
        <a:xfrm>
          <a:off x="0" y="1901309"/>
          <a:ext cx="6492875" cy="1898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Re-homogenises ‘black and brown others’ as indistinguishable</a:t>
          </a:r>
          <a:endParaRPr lang="en-US" sz="3600" kern="1200" dirty="0"/>
        </a:p>
      </dsp:txBody>
      <dsp:txXfrm>
        <a:off x="0" y="1901309"/>
        <a:ext cx="6492875" cy="1898525"/>
      </dsp:txXfrm>
    </dsp:sp>
    <dsp:sp modelId="{C1556489-C31E-5845-9FE6-010007D31DB5}">
      <dsp:nvSpPr>
        <dsp:cNvPr id="0" name=""/>
        <dsp:cNvSpPr/>
      </dsp:nvSpPr>
      <dsp:spPr>
        <a:xfrm>
          <a:off x="0" y="3799835"/>
          <a:ext cx="649287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3A6ADE-282D-CE4A-B920-C30467FDA702}">
      <dsp:nvSpPr>
        <dsp:cNvPr id="0" name=""/>
        <dsp:cNvSpPr/>
      </dsp:nvSpPr>
      <dsp:spPr>
        <a:xfrm>
          <a:off x="0" y="3799835"/>
          <a:ext cx="6492875" cy="1898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Structures of aid intact</a:t>
          </a:r>
          <a:endParaRPr lang="en-US" sz="3600" kern="1200" dirty="0"/>
        </a:p>
      </dsp:txBody>
      <dsp:txXfrm>
        <a:off x="0" y="3799835"/>
        <a:ext cx="6492875" cy="18985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1340C-7CCA-154F-8EE9-D87B7BE06F22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88A00-2E60-5F40-8510-5B2076819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179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4DE2E-EB90-EE4E-B3C0-ECD0E8DFA8E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689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88A00-2E60-5F40-8510-5B2076819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596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88A00-2E60-5F40-8510-5B2076819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33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88A00-2E60-5F40-8510-5B2076819E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18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88A00-2E60-5F40-8510-5B2076819E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14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DE963-6717-B548-A48D-00A7B33AA6D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827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88A00-2E60-5F40-8510-5B2076819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212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BDFE0-DF5D-6D46-9E5F-D6F2634AC6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846E5A-F9BC-1940-B094-6ED01FE2F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1AA31-FA3D-A045-B5C9-1DAED333D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7058D-6F5E-E849-A772-F577C54B7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91DCD-25CB-9643-AB0A-6B2FC4BEC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34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2206A-4931-E04F-BF9E-A4394EE03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79B3E-D802-DE4D-93B0-98C80A0487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B0EF3-ABD1-BD44-89C9-A38F17382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B228C-B36D-9143-86C3-B4ED00F13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0751D-EE75-7148-B5A3-B67DD7B20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48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74733A-1DF3-204B-8AA4-94909F2DE7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61636C-06F8-D84D-8375-5A166F69E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950CD-DE6D-EB40-BD1C-74E59654B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E03B-2C4E-B04C-85B4-5C956188A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CB00D-D969-F44E-80D1-DF15C6B58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56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5386E-3F19-6A41-88F2-9CC81A39A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6F7DFD-0217-314E-B2B8-0A7CD1DDC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DE7EB-EFD9-2543-8670-F7605BEC8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94C1-50B0-7F41-B159-DC4D6F6A9D90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958CA-9224-9C46-AAAE-2305D6D1D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F7345-604F-BC4F-87EC-E57131964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E2B0-7F02-054B-88D8-1684CF08E1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022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DB051-DA8F-BA49-BA64-E84AA1A9C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7D86D-FB42-0945-9FB6-70EF63915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E08E7-89DA-324B-91FD-D98B5A03B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94C1-50B0-7F41-B159-DC4D6F6A9D90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8D1D2-C0C7-7941-9CA9-E10050065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CE394-E778-4147-A717-0128DC90C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E2B0-7F02-054B-88D8-1684CF08E1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451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DBF6E-DF80-424A-B9E6-3334F651E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603851-4AAE-5C43-968B-FB2B45804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9B4C3-5992-C741-BBAD-7F563C983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94C1-50B0-7F41-B159-DC4D6F6A9D90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0F406-FA5A-0742-A21D-AF1169898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D9C19-5004-AA4F-A3F6-C6068EF6C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E2B0-7F02-054B-88D8-1684CF08E1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979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C7A17-7C40-074B-B76D-74542B5D8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88ED2-04D4-BA41-99C1-B18325B337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968201-EE04-1249-A687-2AD35F11D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C3400C-2000-5541-9623-4E34C9C6B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94C1-50B0-7F41-B159-DC4D6F6A9D90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2A30CA-20B6-D14E-AC4C-B326CCC54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E2F448-D936-E64F-A3CF-614E3255C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E2B0-7F02-054B-88D8-1684CF08E1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933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F43E6-6697-AC45-9487-52EBA4F48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7F81A-6A0C-594E-83B5-D2100D0A4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506F80-3B9F-F54B-A24A-0E91671290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223F19-EA44-C74C-9053-4BC42F4E0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6C5552-2B63-4944-B3CF-D6EC4CEA9B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4B35A2-B15A-3048-9904-4AB990F92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94C1-50B0-7F41-B159-DC4D6F6A9D90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313951-9937-EA4A-BBD0-83261EAF1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5F3C38-FC44-4343-83C1-6B174301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E2B0-7F02-054B-88D8-1684CF08E1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599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AB96E-C526-094C-94F3-FF4744413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7B6BD2-2396-7042-9312-A6ACCF6F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94C1-50B0-7F41-B159-DC4D6F6A9D90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B9211A-BE3B-734C-8061-25618627E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B5D9B3-D01C-0745-BBB1-ECC1E98D2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E2B0-7F02-054B-88D8-1684CF08E1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403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9FC4A0-61B5-5548-8D13-52CB70E6A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94C1-50B0-7F41-B159-DC4D6F6A9D90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B21228-D96D-4D48-8678-B636E4A0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D85E85-BF79-3649-BD3C-BC730D3D5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E2B0-7F02-054B-88D8-1684CF08E1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5779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568B1-C9CE-EC45-B0F7-CD31523EC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56DB5-5D3E-924D-9A61-59B31A2CE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55C354-19FE-E64F-8589-2018E05B7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DCF5FD-CDBC-6D4B-88D4-1E4BFF358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94C1-50B0-7F41-B159-DC4D6F6A9D90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6669A-A976-934D-92BF-95BA5676B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850B37-2692-1647-AC5F-8776FC996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E2B0-7F02-054B-88D8-1684CF08E1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930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3CB99-B2D1-E245-85A5-334625E08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A6C0F-9C69-FC49-9CFA-39EE168F8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D5CBE-FC48-5441-9BF9-26CAC2027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5E934-ADA9-6647-A002-3A19B0391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B5177-8449-CB44-8C82-7ED8A4533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2386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00723-E82E-8742-BE76-6A10CB9E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BFB6D9-3209-E644-8F18-66BA11FBAD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8155F6-9289-C24E-BC6A-2DBDA136E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B28084-8B61-1944-B58D-6FAE8BACB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94C1-50B0-7F41-B159-DC4D6F6A9D90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DA96C6-B85E-6443-B1DB-5C2451912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3022C4-5DE9-614C-9009-20A74CC1F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E2B0-7F02-054B-88D8-1684CF08E1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944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ABAA0-1A81-0844-A848-FDEA8F73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8796A-702E-1D4B-A2FB-14443DB91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0DC6C-BC62-DA49-9DA6-CBA8E3B90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94C1-50B0-7F41-B159-DC4D6F6A9D90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A223D-6CE7-094C-896E-047C9D640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D9F3C-6FB4-3A4C-9AD9-0A5CF73A1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E2B0-7F02-054B-88D8-1684CF08E1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810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9BD217-E877-F547-9266-8E9B9AB11A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FFCE73-42FE-654A-A289-387FF4775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8A3AC-C25A-934A-BD33-181ABD05E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94C1-50B0-7F41-B159-DC4D6F6A9D90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3F48C-44B3-3144-9FD1-58FA33DD1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65DA1-FA7B-954F-AD77-DF521A81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E2B0-7F02-054B-88D8-1684CF08E1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4548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98E13-C82F-AC45-80D6-F460B22D4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3EE461-D278-C444-BA90-7392D783E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2" indent="0" algn="ctr">
              <a:buNone/>
              <a:defRPr sz="2000"/>
            </a:lvl2pPr>
            <a:lvl3pPr marL="914364" indent="0" algn="ctr">
              <a:buNone/>
              <a:defRPr sz="1800"/>
            </a:lvl3pPr>
            <a:lvl4pPr marL="1371545" indent="0" algn="ctr">
              <a:buNone/>
              <a:defRPr sz="1600"/>
            </a:lvl4pPr>
            <a:lvl5pPr marL="1828727" indent="0" algn="ctr">
              <a:buNone/>
              <a:defRPr sz="1600"/>
            </a:lvl5pPr>
            <a:lvl6pPr marL="2285909" indent="0" algn="ctr">
              <a:buNone/>
              <a:defRPr sz="1600"/>
            </a:lvl6pPr>
            <a:lvl7pPr marL="2743091" indent="0" algn="ctr">
              <a:buNone/>
              <a:defRPr sz="1600"/>
            </a:lvl7pPr>
            <a:lvl8pPr marL="3200272" indent="0" algn="ctr">
              <a:buNone/>
              <a:defRPr sz="1600"/>
            </a:lvl8pPr>
            <a:lvl9pPr marL="3657454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3F7A1-8395-1447-9B7E-D509BDA89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6C9D-E596-4756-A7C7-5E8D06EBC64B}" type="datetimeFigureOut">
              <a:rPr lang="en-GB" smtClean="0">
                <a:solidFill>
                  <a:srgbClr val="F3A447"/>
                </a:solidFill>
                <a:latin typeface="Georgia"/>
              </a:rPr>
              <a:pPr/>
              <a:t>19/02/2024</a:t>
            </a:fld>
            <a:endParaRPr lang="en-GB">
              <a:solidFill>
                <a:srgbClr val="F3A447"/>
              </a:solidFill>
              <a:latin typeface="Georgi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0899F-501D-9647-BB34-684144853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F3A447"/>
              </a:solidFill>
              <a:latin typeface="Georgi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B2CAE-58DB-E04C-8E06-5E20D6496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8925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34AC6-7474-9943-9E2F-A9845FD3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66905-A2AB-D645-A1DF-3B8C04E3E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6C5CC-5791-CB44-9F3C-14A51B60B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6C9D-E596-4756-A7C7-5E8D06EBC64B}" type="datetimeFigureOut">
              <a:rPr lang="en-GB" smtClean="0">
                <a:solidFill>
                  <a:srgbClr val="F3A447"/>
                </a:solidFill>
                <a:latin typeface="Georgia"/>
              </a:rPr>
              <a:pPr/>
              <a:t>19/02/2024</a:t>
            </a:fld>
            <a:endParaRPr lang="en-GB">
              <a:solidFill>
                <a:srgbClr val="F3A447"/>
              </a:solidFill>
              <a:latin typeface="Georgi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7595D-8431-E64A-A202-A477B088C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F3A447"/>
              </a:solidFill>
              <a:latin typeface="Georgi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53ABA-59AB-9941-BD69-0B8E5C82A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E3B3-E9B4-4426-995C-1B3BA33FCCBD}" type="slidenum">
              <a:rPr lang="en-GB" smtClean="0">
                <a:latin typeface="Georgia"/>
              </a:rPr>
              <a:pPr/>
              <a:t>‹#›</a:t>
            </a:fld>
            <a:endParaRPr lang="en-GB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6290085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87C4E-E2DA-CC43-ABE8-A9B61DC38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F11F6-8261-8941-9CF6-38261EB94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E2A78-11F9-FA4F-A17D-178D511D0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6C9D-E596-4756-A7C7-5E8D06EBC64B}" type="datetimeFigureOut">
              <a:rPr lang="en-GB" smtClean="0">
                <a:solidFill>
                  <a:srgbClr val="F3A447"/>
                </a:solidFill>
                <a:latin typeface="Georgia"/>
              </a:rPr>
              <a:pPr/>
              <a:t>19/02/2024</a:t>
            </a:fld>
            <a:endParaRPr lang="en-GB">
              <a:solidFill>
                <a:srgbClr val="F3A447"/>
              </a:solidFill>
              <a:latin typeface="Georgi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44B2A-6796-C34B-AB78-47D14CC5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F3A447"/>
              </a:solidFill>
              <a:latin typeface="Georgi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10A92-61EB-AE4D-94CC-FD9262B80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E3B3-E9B4-4426-995C-1B3BA33FCCBD}" type="slidenum">
              <a:rPr lang="en-GB" smtClean="0">
                <a:latin typeface="Georgia"/>
              </a:rPr>
              <a:pPr/>
              <a:t>‹#›</a:t>
            </a:fld>
            <a:endParaRPr lang="en-GB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639063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8DF5C-2A93-094D-BD07-AFA4C92A8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D015A-513E-9C40-9D03-9E67728E27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BA59AF-640C-544C-9178-83BBFF48C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A4D942-26F5-8144-B676-1002C46A0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6C9D-E596-4756-A7C7-5E8D06EBC64B}" type="datetimeFigureOut">
              <a:rPr lang="en-GB" smtClean="0">
                <a:solidFill>
                  <a:srgbClr val="F3A447"/>
                </a:solidFill>
                <a:latin typeface="Georgia"/>
              </a:rPr>
              <a:pPr/>
              <a:t>19/02/2024</a:t>
            </a:fld>
            <a:endParaRPr lang="en-GB">
              <a:solidFill>
                <a:srgbClr val="F3A447"/>
              </a:solidFill>
              <a:latin typeface="Georgi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153AC0-4543-D74B-AFCE-93F9D7E80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F3A447"/>
              </a:solidFill>
              <a:latin typeface="Georgi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010C3-E83A-1E4C-AD38-7FF7D1927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E3B3-E9B4-4426-995C-1B3BA33FCCBD}" type="slidenum">
              <a:rPr lang="en-GB" smtClean="0">
                <a:latin typeface="Georgia"/>
              </a:rPr>
              <a:pPr/>
              <a:t>‹#›</a:t>
            </a:fld>
            <a:endParaRPr lang="en-GB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9988348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A6B30-B765-1642-9145-23EBB36D0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02448-4488-8E4F-8556-DA83332C3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B348A-52A3-F140-8061-46E433428C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CF74CD-029D-3D4A-AD8B-179E310A35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CDF31D-8083-1A41-975A-22B14CEA79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2949D2-6420-674A-B91D-2F2443866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6C9D-E596-4756-A7C7-5E8D06EBC64B}" type="datetimeFigureOut">
              <a:rPr lang="en-GB" smtClean="0">
                <a:solidFill>
                  <a:srgbClr val="F3A447"/>
                </a:solidFill>
                <a:latin typeface="Georgia"/>
              </a:rPr>
              <a:pPr/>
              <a:t>19/02/2024</a:t>
            </a:fld>
            <a:endParaRPr lang="en-GB">
              <a:solidFill>
                <a:srgbClr val="F3A447"/>
              </a:solidFill>
              <a:latin typeface="Georgia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7A4568-469A-CF43-AAA3-C7268A0FC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F3A447"/>
              </a:solidFill>
              <a:latin typeface="Georgia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7C61B8-92F2-D948-A15A-72D17D8F2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E3B3-E9B4-4426-995C-1B3BA33FCCBD}" type="slidenum">
              <a:rPr lang="en-GB" smtClean="0">
                <a:latin typeface="Georgia"/>
              </a:rPr>
              <a:pPr/>
              <a:t>‹#›</a:t>
            </a:fld>
            <a:endParaRPr lang="en-GB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655250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FB518-14DD-8A44-A273-75833ABE5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6695A8-9F2C-EA40-82A3-6E4FEAA70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6C9D-E596-4756-A7C7-5E8D06EBC64B}" type="datetimeFigureOut">
              <a:rPr lang="en-GB" smtClean="0">
                <a:solidFill>
                  <a:srgbClr val="F3A447"/>
                </a:solidFill>
                <a:latin typeface="Georgia"/>
              </a:rPr>
              <a:pPr/>
              <a:t>19/02/2024</a:t>
            </a:fld>
            <a:endParaRPr lang="en-GB">
              <a:solidFill>
                <a:srgbClr val="F3A447"/>
              </a:solidFill>
              <a:latin typeface="Georgi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F6BD19-D49D-A54B-9560-F999F56BC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F3A447"/>
              </a:solidFill>
              <a:latin typeface="Georgia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55716F-55E8-9144-A66D-C081D022C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E3B3-E9B4-4426-995C-1B3BA33FCCBD}" type="slidenum">
              <a:rPr lang="en-GB" smtClean="0">
                <a:latin typeface="Georgia"/>
              </a:rPr>
              <a:pPr/>
              <a:t>‹#›</a:t>
            </a:fld>
            <a:endParaRPr lang="en-GB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8534215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393311-7B2B-5443-B02F-EFD49C8C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6C9D-E596-4756-A7C7-5E8D06EBC64B}" type="datetimeFigureOut">
              <a:rPr lang="en-GB" smtClean="0">
                <a:solidFill>
                  <a:srgbClr val="F3A447"/>
                </a:solidFill>
                <a:latin typeface="Georgia"/>
              </a:rPr>
              <a:pPr/>
              <a:t>19/02/2024</a:t>
            </a:fld>
            <a:endParaRPr lang="en-GB">
              <a:solidFill>
                <a:srgbClr val="F3A447"/>
              </a:solidFill>
              <a:latin typeface="Georgi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0AF578-B04B-9343-8003-0123BB4A2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F3A447"/>
              </a:solidFill>
              <a:latin typeface="Georgi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9AECD-2C22-CF4B-9453-D46EBF0ED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E3B3-E9B4-4426-995C-1B3BA33FCCBD}" type="slidenum">
              <a:rPr lang="en-GB" smtClean="0">
                <a:latin typeface="Georgia"/>
              </a:rPr>
              <a:pPr/>
              <a:t>‹#›</a:t>
            </a:fld>
            <a:endParaRPr lang="en-GB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136367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87E56-894B-BD46-9766-A2CE49683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BDFB6-9E04-9742-B79F-01A017274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D7FC7-B2DE-A142-B24C-0E4D03729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D6DE2-6FB1-1F4E-A1AC-8C36B6A44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8452B-B90D-FC45-8AC9-5A30D778A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970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EB27A-E01D-9E43-8B5A-A40568001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34682-5EFD-6941-A467-0A3E5C753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F4C9B-5973-2446-847E-B2F17DA20A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2" indent="0">
              <a:buNone/>
              <a:defRPr sz="1400"/>
            </a:lvl2pPr>
            <a:lvl3pPr marL="914364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1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680D92-8E7C-7646-88FB-4D9AE6732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6C9D-E596-4756-A7C7-5E8D06EBC64B}" type="datetimeFigureOut">
              <a:rPr lang="en-GB" smtClean="0">
                <a:solidFill>
                  <a:srgbClr val="F3A447"/>
                </a:solidFill>
                <a:latin typeface="Georgia"/>
              </a:rPr>
              <a:pPr/>
              <a:t>19/02/2024</a:t>
            </a:fld>
            <a:endParaRPr lang="en-GB">
              <a:solidFill>
                <a:srgbClr val="F3A447"/>
              </a:solidFill>
              <a:latin typeface="Georgi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AD1678-9728-5F4D-A62D-39CC8C703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F3A447"/>
              </a:solidFill>
              <a:latin typeface="Georgi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016207-2FC8-0641-9BC9-565D9D218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E3B3-E9B4-4426-995C-1B3BA33FCCBD}" type="slidenum">
              <a:rPr lang="en-GB" smtClean="0">
                <a:latin typeface="Georgia"/>
              </a:rPr>
              <a:pPr/>
              <a:t>‹#›</a:t>
            </a:fld>
            <a:endParaRPr lang="en-GB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7596665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F2D92-E49B-A046-881B-A9F8FC990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86E377-3AD8-844F-97D7-D21D0BA6B5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60DBFE-4F8D-6843-8781-973246384F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2" indent="0">
              <a:buNone/>
              <a:defRPr sz="1400"/>
            </a:lvl2pPr>
            <a:lvl3pPr marL="914364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1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D74C5D-419E-E54A-B979-BED3BC8C0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6C9D-E596-4756-A7C7-5E8D06EBC64B}" type="datetimeFigureOut">
              <a:rPr lang="en-GB" smtClean="0">
                <a:solidFill>
                  <a:srgbClr val="F3A447"/>
                </a:solidFill>
                <a:latin typeface="Georgia"/>
              </a:rPr>
              <a:pPr/>
              <a:t>19/02/2024</a:t>
            </a:fld>
            <a:endParaRPr lang="en-GB">
              <a:solidFill>
                <a:srgbClr val="F3A447"/>
              </a:solidFill>
              <a:latin typeface="Georgi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58397-81E2-FA40-ADEF-53184A117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F3A447"/>
              </a:solidFill>
              <a:latin typeface="Georgi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1AD6E6-AD9F-1345-A736-29A9451F7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E3B3-E9B4-4426-995C-1B3BA33FCCBD}" type="slidenum">
              <a:rPr lang="en-GB" smtClean="0">
                <a:latin typeface="Georgia"/>
              </a:rPr>
              <a:pPr/>
              <a:t>‹#›</a:t>
            </a:fld>
            <a:endParaRPr lang="en-GB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13070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A2C51-089C-4B42-B515-9E3D25934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2C1386-55FB-E049-972D-D33A7775A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C1214-6A0E-6C48-A5A3-1C013C2EC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6C9D-E596-4756-A7C7-5E8D06EBC64B}" type="datetimeFigureOut">
              <a:rPr lang="en-GB" smtClean="0">
                <a:solidFill>
                  <a:srgbClr val="F3A447"/>
                </a:solidFill>
                <a:latin typeface="Georgia"/>
              </a:rPr>
              <a:pPr/>
              <a:t>19/02/2024</a:t>
            </a:fld>
            <a:endParaRPr lang="en-GB">
              <a:solidFill>
                <a:srgbClr val="F3A447"/>
              </a:solidFill>
              <a:latin typeface="Georgi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7ADA7-2548-A644-96C9-F71604BAE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F3A447"/>
              </a:solidFill>
              <a:latin typeface="Georgi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E2C62-EC3D-1547-ADF5-C13973F68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E3B3-E9B4-4426-995C-1B3BA33FCCBD}" type="slidenum">
              <a:rPr lang="en-GB" smtClean="0">
                <a:latin typeface="Georgia"/>
              </a:rPr>
              <a:pPr/>
              <a:t>‹#›</a:t>
            </a:fld>
            <a:endParaRPr lang="en-GB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849547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68390-4C1F-E74C-8D32-DB1FE0E94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98A17B-3C87-C244-A636-A58DEF7DE6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9FBA9-38AC-5946-943A-D1B0FA0CF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6C9D-E596-4756-A7C7-5E8D06EBC64B}" type="datetimeFigureOut">
              <a:rPr lang="en-GB" smtClean="0">
                <a:solidFill>
                  <a:srgbClr val="F3A447"/>
                </a:solidFill>
                <a:latin typeface="Georgia"/>
              </a:rPr>
              <a:pPr/>
              <a:t>19/02/2024</a:t>
            </a:fld>
            <a:endParaRPr lang="en-GB">
              <a:solidFill>
                <a:srgbClr val="F3A447"/>
              </a:solidFill>
              <a:latin typeface="Georgi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A9F37-0A3E-1742-B70F-7E22BC8DA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F3A447"/>
              </a:solidFill>
              <a:latin typeface="Georgi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ABA47-15D8-C34D-989C-3BFC52254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E3B3-E9B4-4426-995C-1B3BA33FCCBD}" type="slidenum">
              <a:rPr lang="en-GB" smtClean="0">
                <a:latin typeface="Georgia"/>
              </a:rPr>
              <a:pPr/>
              <a:t>‹#›</a:t>
            </a:fld>
            <a:endParaRPr lang="en-GB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988615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F88DD-76D1-1341-8527-6B18552F0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D5466-E329-B049-AA21-292A8F184B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14DF3E-2837-5844-B211-136FDF2AA4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0D971-DCA3-7B4A-9604-C833C7A81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D2FFDA-2707-1F43-803D-8836559AE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FB5F89-7B5A-064B-9E5B-759737220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523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39135-2738-7E4C-8C01-CAE13A12B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8594F-CC1E-C644-BF04-3581C091E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E681F-DD1B-4845-8E50-7A065BF4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C2DAEA-2FC2-5E46-8A7E-D64FA6E773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A3A00C-8488-7A48-9CC8-9D30DEB52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FD694-EEB1-4746-8803-870D4A8DF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B57F09-4802-F441-920A-950554FE5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F94840-0D6B-2142-9B17-056335ECB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90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7114F-A3CC-E945-9110-B1FB63D14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E14764-90DB-5344-8D80-C18D44820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E8D315-79C6-F04F-A31B-E4DD6ED84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6CFEA-584E-F842-8CDD-17C93A85D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29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CBD6F5-8CE3-B84C-8FA7-9A56AC79D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D2F1D8-892C-DB41-9746-262AA53D0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5F7B52-8F89-8F45-9FA2-3F7153903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357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FE665-4723-7542-B636-EBEA4A139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58A40-2EDA-2B4E-809A-FAA816935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374556-10A9-7248-9A1A-BA53179D0B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C7A23D-1958-844E-AE02-6413649B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0F23D4-37FF-AE4F-BCD4-99B4FAE19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99FC2A-64D2-474B-A74B-ABD0EE301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85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F7909-2493-BA42-A498-4281729F7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02256E-D5CD-E949-9C2F-340811CCD3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D838E-83E2-DE43-891D-C903D20C1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E0F266-04AF-B746-A4DA-A1DFEC1D2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26692-507A-D64B-9150-DC977F225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AB55A-1DED-B449-8C31-3E709923F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3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12095E-8065-744C-8D91-477B264BF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CD5BC1-A72C-B648-8548-3BAFE78C6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38209-45AA-B24B-AEAD-F4E265EB6D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2/19/2024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BE896-075C-2240-B564-6EA7B1861F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8FE13-B2A8-5543-A075-A720536A33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399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AE02CF-F8C8-554A-841A-3BDE4A1AA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AE09-EA87-BF45-AF2A-411901EF6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BA4B9-1F86-4748-BA5A-39779765E2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F94C1-50B0-7F41-B159-DC4D6F6A9D90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D318A-B621-0448-9DD1-EB7F41D6B0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6E064-A4B2-C74E-9FF6-99F80C4080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DE2B0-7F02-054B-88D8-1684CF08E1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67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7ECBC3-1243-0944-B88D-849012299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B30392-3675-B142-B30B-84E6C536C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A2CD9-17ED-4946-8030-D69A6E1835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E6C9D-E596-4756-A7C7-5E8D06EBC64B}" type="datetimeFigureOut">
              <a:rPr lang="en-GB" smtClean="0">
                <a:solidFill>
                  <a:srgbClr val="F3A447"/>
                </a:solidFill>
                <a:latin typeface="Georgia"/>
              </a:rPr>
              <a:pPr/>
              <a:t>19/02/2024</a:t>
            </a:fld>
            <a:endParaRPr lang="en-GB">
              <a:solidFill>
                <a:srgbClr val="F3A447"/>
              </a:solidFill>
              <a:latin typeface="Georgi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F9C57-BA05-4040-9557-1C6830A88F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srgbClr val="F3A447"/>
              </a:solidFill>
              <a:latin typeface="Georgi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4F049-53B7-3E4F-AF8D-851C8A767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4E3B3-E9B4-4426-995C-1B3BA33FCCBD}" type="slidenum">
              <a:rPr lang="en-GB" smtClean="0">
                <a:latin typeface="Georgia"/>
              </a:rPr>
              <a:pPr/>
              <a:t>‹#›</a:t>
            </a:fld>
            <a:endParaRPr lang="en-GB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400440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3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0" indent="-228590" algn="l" defTabSz="9143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2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8SKblpc7kY?feature=oembed" TargetMode="Externa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acfid.asn.au/sites/site.acfid/files/resource_document/ACFID%20Decolonisation%20and%20Locally%20Led%20Development%20Discussion%20Paper.pdf" TargetMode="External"/><Relationship Id="rId3" Type="http://schemas.openxmlformats.org/officeDocument/2006/relationships/hyperlink" Target="https://pledgeforchange2030.org/wp-content/uploads/2022/10/P4C-statements-2.pdf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ojs.deakin.edu.au/index.php/thl/article/view/1693/1504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hyperlink" Target="https://static1.squarespace.com/static/536c4ee8e4b0b60bc6ca7c74/t/60ef2c1f33c2d110098feca5/1626287136282/Decolonising+Aid-+Briefing+.pdf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opic – Decolonization">
            <a:extLst>
              <a:ext uri="{FF2B5EF4-FFF2-40B4-BE49-F238E27FC236}">
                <a16:creationId xmlns:a16="http://schemas.microsoft.com/office/drawing/2014/main" id="{462B85F9-9E9E-9D5D-9C07-1CC5208F0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63A10D-AB3B-B148-B67C-CDA6906766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From decolonisation to locally-led development: repoliticising the 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877169-A6B1-0E4D-9954-544752DA6A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576234"/>
          </a:xfrm>
        </p:spPr>
        <p:txBody>
          <a:bodyPr>
            <a:normAutofit/>
          </a:bodyPr>
          <a:lstStyle/>
          <a:p>
            <a:r>
              <a:rPr lang="en-GB" sz="1600" dirty="0" err="1">
                <a:solidFill>
                  <a:srgbClr val="FFFFFF"/>
                </a:solidFill>
              </a:rPr>
              <a:t>Dr.</a:t>
            </a:r>
            <a:r>
              <a:rPr lang="en-GB" sz="1600" dirty="0">
                <a:solidFill>
                  <a:srgbClr val="FFFFFF"/>
                </a:solidFill>
              </a:rPr>
              <a:t> Lata Narayanaswamy </a:t>
            </a:r>
          </a:p>
          <a:p>
            <a:r>
              <a:rPr lang="en-GB" sz="1600" dirty="0">
                <a:solidFill>
                  <a:srgbClr val="FFFFFF"/>
                </a:solidFill>
              </a:rPr>
              <a:t>Associate Professor in the Politics of Global Development </a:t>
            </a:r>
          </a:p>
          <a:p>
            <a:r>
              <a:rPr lang="en-GB" sz="1600" dirty="0">
                <a:solidFill>
                  <a:srgbClr val="FFFFFF"/>
                </a:solidFill>
              </a:rPr>
              <a:t>University of Leeds, UK</a:t>
            </a:r>
          </a:p>
          <a:p>
            <a:r>
              <a:rPr lang="en-GB" sz="1600" dirty="0">
                <a:solidFill>
                  <a:srgbClr val="FFFFFF"/>
                </a:solidFill>
              </a:rPr>
              <a:t>Wednesday 21 February 2024</a:t>
            </a:r>
          </a:p>
          <a:p>
            <a:endParaRPr lang="en-GB" sz="1600" dirty="0">
              <a:solidFill>
                <a:srgbClr val="FFFFFF"/>
              </a:solidFill>
            </a:endParaRPr>
          </a:p>
          <a:p>
            <a:endParaRPr lang="en-GB" sz="1600" dirty="0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9D24DC-C5FF-54AA-82F1-C7BF8AF96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1237" y="6302432"/>
            <a:ext cx="2290763" cy="53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363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BC9258-6B14-B565-9A7D-9C2F5F5C6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Wasn’t colonialism a long time ago? We don’t think like this anymore …</a:t>
            </a:r>
          </a:p>
        </p:txBody>
      </p:sp>
      <p:pic>
        <p:nvPicPr>
          <p:cNvPr id="10" name="Online Media 9">
            <a:hlinkClick r:id="" action="ppaction://media"/>
            <a:extLst>
              <a:ext uri="{FF2B5EF4-FFF2-40B4-BE49-F238E27FC236}">
                <a16:creationId xmlns:a16="http://schemas.microsoft.com/office/drawing/2014/main" id="{76EB1703-3765-BFC2-EC30-E07A0C7FFEE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777316" y="885073"/>
            <a:ext cx="6780700" cy="5085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EE216F-5B8B-B81E-5901-3A34E9704F04}"/>
              </a:ext>
            </a:extLst>
          </p:cNvPr>
          <p:cNvSpPr txBox="1"/>
          <p:nvPr/>
        </p:nvSpPr>
        <p:spPr>
          <a:xfrm>
            <a:off x="7623313" y="5417834"/>
            <a:ext cx="27531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57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7C03BF2-31BB-B396-2D9B-0554D7670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290663"/>
            <a:ext cx="4627433" cy="1490360"/>
          </a:xfrm>
        </p:spPr>
        <p:txBody>
          <a:bodyPr anchor="t">
            <a:normAutofit/>
          </a:bodyPr>
          <a:lstStyle/>
          <a:p>
            <a:r>
              <a:rPr lang="en-GB" sz="3000"/>
              <a:t>Why coloniality matters to EVERYONE … or unflattening the ‘Global South’</a:t>
            </a:r>
            <a:endParaRPr lang="en-GB" sz="3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CF2FED-538C-7375-90FB-F51957D73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3" y="1951145"/>
            <a:ext cx="4391641" cy="26020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4C05CB-0150-995C-6CFC-44FDFCA9B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857" y="1270377"/>
            <a:ext cx="5117764" cy="14329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420A5F-ADE3-C1B6-EB6E-C8525064F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3" y="4850241"/>
            <a:ext cx="5676353" cy="17170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224760-04F3-D01A-55FB-442A5F130B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6948" y="3760818"/>
            <a:ext cx="6280296" cy="1585774"/>
          </a:xfrm>
          <a:prstGeom prst="rect">
            <a:avLst/>
          </a:prstGeom>
        </p:spPr>
      </p:pic>
      <p:grpSp>
        <p:nvGrpSpPr>
          <p:cNvPr id="39" name="Group 20">
            <a:extLst>
              <a:ext uri="{FF2B5EF4-FFF2-40B4-BE49-F238E27FC236}">
                <a16:creationId xmlns:a16="http://schemas.microsoft.com/office/drawing/2014/main" id="{445B6E89-4255-F247-3C60-C1015C515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6737460"/>
            <a:ext cx="12192000" cy="123364"/>
            <a:chOff x="1" y="6737460"/>
            <a:chExt cx="12192000" cy="12336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A3DB4EC-6A82-8EDB-4ABE-337C1EED6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22">
              <a:extLst>
                <a:ext uri="{FF2B5EF4-FFF2-40B4-BE49-F238E27FC236}">
                  <a16:creationId xmlns:a16="http://schemas.microsoft.com/office/drawing/2014/main" id="{EFEC5192-5FB0-7D12-3C6F-DC6BBCBE0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9CC6C3B-BBEE-6726-0216-40C9E1F43E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672" r="6225"/>
          <a:stretch/>
        </p:blipFill>
        <p:spPr>
          <a:xfrm>
            <a:off x="9678784" y="0"/>
            <a:ext cx="2532611" cy="329471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670AEF3-97DD-F5BC-374E-60774A85F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3937" y="492152"/>
            <a:ext cx="5786022" cy="574506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/>
              <a:t>NEO-COLONIALISM …</a:t>
            </a:r>
            <a:r>
              <a:rPr lang="en-GB" sz="2400" dirty="0"/>
              <a:t> speaks to the fact that in the post-colonial moment, we do not only deal with just the consequences of a colonial past, but also with the continuation and reproduction - albeit more covertly – of the structures and relations of extraction, dispossession and imposition between the former colonizers and the colonized peoples … Colonization models are thus perpetuated by fellow citizens, former colonizers, and other external actors, as well as through institutions of global governance. </a:t>
            </a:r>
          </a:p>
          <a:p>
            <a:pPr marL="0" indent="0">
              <a:buNone/>
            </a:pPr>
            <a:r>
              <a:rPr lang="en-GB" sz="2400" dirty="0" err="1"/>
              <a:t>Atuire</a:t>
            </a:r>
            <a:r>
              <a:rPr lang="en-GB" sz="2400" dirty="0"/>
              <a:t> and </a:t>
            </a:r>
            <a:r>
              <a:rPr lang="en-GB" sz="2400" dirty="0" err="1"/>
              <a:t>Rutazibwa</a:t>
            </a:r>
            <a:r>
              <a:rPr lang="en-GB" sz="2400" dirty="0"/>
              <a:t> (2020)</a:t>
            </a:r>
          </a:p>
        </p:txBody>
      </p:sp>
    </p:spTree>
    <p:extLst>
      <p:ext uri="{BB962C8B-B14F-4D97-AF65-F5344CB8AC3E}">
        <p14:creationId xmlns:p14="http://schemas.microsoft.com/office/powerpoint/2010/main" val="161827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erson standing next to a sign&#10;&#10;Description automatically generated">
            <a:extLst>
              <a:ext uri="{FF2B5EF4-FFF2-40B4-BE49-F238E27FC236}">
                <a16:creationId xmlns:a16="http://schemas.microsoft.com/office/drawing/2014/main" id="{A34CBFBF-BDCB-618D-F8E1-FCDA484065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C31DED-EDF4-22F1-7A92-DFE7370B4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Reflecting on ‘localisation’ and ‘locally-led development’</a:t>
            </a:r>
          </a:p>
        </p:txBody>
      </p:sp>
    </p:spTree>
    <p:extLst>
      <p:ext uri="{BB962C8B-B14F-4D97-AF65-F5344CB8AC3E}">
        <p14:creationId xmlns:p14="http://schemas.microsoft.com/office/powerpoint/2010/main" val="4270685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A6739-ACFD-6115-DF9B-5AA44CE4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2" y="247807"/>
            <a:ext cx="5838824" cy="909473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2100" dirty="0"/>
              <a:t>Being locally led and globally connected will mean we can have bigger, longer-lasting impacts on people’s lives. </a:t>
            </a:r>
            <a:r>
              <a:rPr lang="en-GB" sz="1700" dirty="0">
                <a:hlinkClick r:id="rId3"/>
              </a:rPr>
              <a:t>P4C-statements-2.pdf (pledgeforchange2030.org)</a:t>
            </a:r>
            <a:r>
              <a:rPr lang="en-GB" sz="1700" dirty="0"/>
              <a:t> 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F69892-9CDC-39FB-0856-C1BD5DE95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314" y="128039"/>
            <a:ext cx="1728789" cy="9094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966764-4D67-E993-919E-9827C72391AB}"/>
              </a:ext>
            </a:extLst>
          </p:cNvPr>
          <p:cNvSpPr txBox="1"/>
          <p:nvPr/>
        </p:nvSpPr>
        <p:spPr>
          <a:xfrm>
            <a:off x="4512352" y="1183581"/>
            <a:ext cx="60936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effectLst/>
              </a:rPr>
              <a:t>Localisation has also come to hold multiple meanings, with the term acting as a “container to hold the many critiques of the marginalisation of the Global South within the international humanitarian response” (Kelly et al., 2021). It is not an end, but a process to the destination of locally-led practice (</a:t>
            </a:r>
            <a:r>
              <a:rPr lang="en-GB" b="0" i="0" dirty="0" err="1">
                <a:effectLst/>
              </a:rPr>
              <a:t>Baguios</a:t>
            </a:r>
            <a:r>
              <a:rPr lang="en-GB" b="0" i="0" dirty="0">
                <a:effectLst/>
              </a:rPr>
              <a:t> et al., 2021). </a:t>
            </a:r>
            <a:r>
              <a:rPr lang="en-GB" sz="1200" b="0" i="0" dirty="0">
                <a:effectLst/>
              </a:rPr>
              <a:t>Zadeh-Cummings (2022) </a:t>
            </a:r>
            <a:r>
              <a:rPr lang="en-GB" sz="1200" dirty="0">
                <a:hlinkClick r:id="rId5"/>
              </a:rPr>
              <a:t>Through the looking glass: Coloniality and mirroring in localisation (deakin.edu.au)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B3756C-8E8D-6913-C099-82EFDAB9E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5970" y="1005745"/>
            <a:ext cx="1586030" cy="22375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8B1103-DF73-A1EB-2D9A-5599CFF89E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301" y="3079708"/>
            <a:ext cx="1905416" cy="26804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632F26-6D94-8527-6ED1-239547659E1B}"/>
              </a:ext>
            </a:extLst>
          </p:cNvPr>
          <p:cNvSpPr txBox="1"/>
          <p:nvPr/>
        </p:nvSpPr>
        <p:spPr>
          <a:xfrm>
            <a:off x="2101717" y="3402874"/>
            <a:ext cx="4899158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We are referring to ‘locally led’ processes, rather than ‘localisation,’ which is more specific to the Humanitarian sector since the establishment of the Grand Bargain. </a:t>
            </a:r>
            <a:r>
              <a:rPr lang="en-GB" sz="1200" dirty="0" err="1"/>
              <a:t>Tawake</a:t>
            </a:r>
            <a:r>
              <a:rPr lang="en-GB" sz="1200" dirty="0"/>
              <a:t> et al. (2021), </a:t>
            </a:r>
            <a:r>
              <a:rPr lang="en-GB" sz="1200" dirty="0">
                <a:hlinkClick r:id="rId8"/>
              </a:rPr>
              <a:t>ACFID Decolonisation and Locally Led Development Discussion Paper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6E7CA5-6FFF-34BF-36B0-726E19B15714}"/>
              </a:ext>
            </a:extLst>
          </p:cNvPr>
          <p:cNvSpPr txBox="1"/>
          <p:nvPr/>
        </p:nvSpPr>
        <p:spPr>
          <a:xfrm>
            <a:off x="4512352" y="4882969"/>
            <a:ext cx="60936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If the charge is that the North holds all the power – of resources and ideas, thus shaping systems in ways that reproduce colonial logics – then decentralising aid to national and/or local actors might be perceived as a way for Southern-based actors to re-imagine development ideas ‘in a way that is most suitable for the context in which they work</a:t>
            </a:r>
            <a:r>
              <a:rPr lang="en-GB" sz="1200" dirty="0"/>
              <a:t>’. Narayanaswamy et al. (2021) </a:t>
            </a:r>
            <a:r>
              <a:rPr lang="en-GB" sz="1200" dirty="0">
                <a:hlinkClick r:id="rId9"/>
              </a:rPr>
              <a:t>Decolonising Aid Briefing</a:t>
            </a:r>
            <a:endParaRPr lang="en-GB" sz="1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6779C2-FB6D-03F3-7367-E786014E79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97947" y="4620488"/>
            <a:ext cx="1594053" cy="223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80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Dark seashore">
            <a:extLst>
              <a:ext uri="{FF2B5EF4-FFF2-40B4-BE49-F238E27FC236}">
                <a16:creationId xmlns:a16="http://schemas.microsoft.com/office/drawing/2014/main" id="{C85AFC46-7C39-47AA-0922-826D684DEE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94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109A27-F228-7747-792E-612B214CE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800" dirty="0"/>
              <a:t>To </a:t>
            </a:r>
            <a:r>
              <a:rPr lang="en-US" sz="4800" dirty="0" err="1"/>
              <a:t>decolonise</a:t>
            </a:r>
            <a:r>
              <a:rPr lang="en-US" sz="4800" dirty="0"/>
              <a:t> we MUST </a:t>
            </a:r>
            <a:r>
              <a:rPr lang="en-US" sz="4800" dirty="0" err="1"/>
              <a:t>localise</a:t>
            </a:r>
            <a:r>
              <a:rPr lang="en-US" sz="4800" dirty="0"/>
              <a:t> …?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133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6ABED2B-D8D5-238E-C983-EBB467F64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FFFFFF"/>
                </a:solidFill>
              </a:rPr>
              <a:t>But where is the local?</a:t>
            </a:r>
          </a:p>
        </p:txBody>
      </p:sp>
      <p:graphicFrame>
        <p:nvGraphicFramePr>
          <p:cNvPr id="46" name="Content Placeholder 2">
            <a:extLst>
              <a:ext uri="{FF2B5EF4-FFF2-40B4-BE49-F238E27FC236}">
                <a16:creationId xmlns:a16="http://schemas.microsoft.com/office/drawing/2014/main" id="{AA5EA5AE-1A81-38B9-3A95-4FCC695396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0057223"/>
              </p:ext>
            </p:extLst>
          </p:nvPr>
        </p:nvGraphicFramePr>
        <p:xfrm>
          <a:off x="5010150" y="685799"/>
          <a:ext cx="6492875" cy="5701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5503E2D-3642-898C-4A01-4E34194B5378}"/>
              </a:ext>
            </a:extLst>
          </p:cNvPr>
          <p:cNvSpPr txBox="1"/>
          <p:nvPr/>
        </p:nvSpPr>
        <p:spPr>
          <a:xfrm>
            <a:off x="5210176" y="1392381"/>
            <a:ext cx="6206115" cy="116955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GB" sz="1400" dirty="0"/>
              <a:t>‘The concept of locally-led; cannot be reduced to nationality or geographical location. Local actors operate on a range of levels – community, sub-national and national … Supporting locally-led approaches means acknowledging that local communities are never homogenous, often espouse divergent views and are centrally involved in local politics’ (</a:t>
            </a:r>
            <a:r>
              <a:rPr lang="en-GB" sz="1400" dirty="0" err="1"/>
              <a:t>Tawake</a:t>
            </a:r>
            <a:r>
              <a:rPr lang="en-GB" sz="1400" dirty="0"/>
              <a:t> et al., 2021: 7).</a:t>
            </a:r>
          </a:p>
        </p:txBody>
      </p:sp>
    </p:spTree>
    <p:extLst>
      <p:ext uri="{BB962C8B-B14F-4D97-AF65-F5344CB8AC3E}">
        <p14:creationId xmlns:p14="http://schemas.microsoft.com/office/powerpoint/2010/main" val="150255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6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4CC639-F5B0-5645-A964-C150DC3B1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582" y="238539"/>
            <a:ext cx="11265431" cy="1434415"/>
          </a:xfrm>
        </p:spPr>
        <p:txBody>
          <a:bodyPr anchor="b">
            <a:normAutofit fontScale="90000"/>
          </a:bodyPr>
          <a:lstStyle/>
          <a:p>
            <a:r>
              <a:rPr lang="en-GB" sz="5400" b="1" dirty="0"/>
              <a:t>Where do we go from here? Starting the conversation …</a:t>
            </a:r>
          </a:p>
        </p:txBody>
      </p:sp>
      <p:sp>
        <p:nvSpPr>
          <p:cNvPr id="3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F7FE1-BA20-594F-9BCE-56066C008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582" y="2071315"/>
            <a:ext cx="6075217" cy="4548145"/>
          </a:xfrm>
        </p:spPr>
        <p:txBody>
          <a:bodyPr anchor="t">
            <a:normAutofit/>
          </a:bodyPr>
          <a:lstStyle/>
          <a:p>
            <a:pPr marL="179388" lvl="1" indent="0">
              <a:buNone/>
            </a:pPr>
            <a:r>
              <a:rPr lang="en-GB" dirty="0"/>
              <a:t>Questions we can ask ourselves and each other:</a:t>
            </a:r>
          </a:p>
          <a:p>
            <a:pPr lvl="1"/>
            <a:r>
              <a:rPr lang="en-GB" dirty="0"/>
              <a:t>What are the ETHICS of my activity? </a:t>
            </a:r>
          </a:p>
          <a:p>
            <a:pPr lvl="2"/>
            <a:r>
              <a:rPr lang="en-GB" sz="1800" dirty="0"/>
              <a:t>Am I even the right person to be asking the question? </a:t>
            </a:r>
          </a:p>
          <a:p>
            <a:pPr lvl="1"/>
            <a:r>
              <a:rPr lang="en-GB" dirty="0"/>
              <a:t>What happens if I change my perspective?</a:t>
            </a:r>
          </a:p>
          <a:p>
            <a:pPr lvl="2"/>
            <a:r>
              <a:rPr lang="en-GB" sz="1800" dirty="0"/>
              <a:t>What if I measure something else? (</a:t>
            </a:r>
            <a:r>
              <a:rPr lang="en-GB" sz="1800" dirty="0" err="1"/>
              <a:t>eg</a:t>
            </a:r>
            <a:r>
              <a:rPr lang="en-GB" sz="1800" dirty="0"/>
              <a:t> care in Bogota)</a:t>
            </a:r>
          </a:p>
          <a:p>
            <a:pPr lvl="1"/>
            <a:r>
              <a:rPr lang="en-GB" dirty="0"/>
              <a:t>Moving beyond ‘us’ and ‘them’ to just </a:t>
            </a:r>
            <a:r>
              <a:rPr lang="en-GB" b="1" dirty="0"/>
              <a:t>US</a:t>
            </a:r>
            <a:r>
              <a:rPr lang="en-GB" dirty="0"/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1FD603-E7E9-5293-5224-18F2938E5F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53" r="6399" b="-1"/>
          <a:stretch/>
        </p:blipFill>
        <p:spPr>
          <a:xfrm>
            <a:off x="6921958" y="1642343"/>
            <a:ext cx="4944459" cy="513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24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565</Words>
  <Application>Microsoft Office PowerPoint</Application>
  <PresentationFormat>Widescreen</PresentationFormat>
  <Paragraphs>34</Paragraphs>
  <Slides>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Georgia</vt:lpstr>
      <vt:lpstr>Office Theme</vt:lpstr>
      <vt:lpstr>3_Office Theme</vt:lpstr>
      <vt:lpstr>4_Office Theme</vt:lpstr>
      <vt:lpstr>From decolonisation to locally-led development: repoliticising the agenda</vt:lpstr>
      <vt:lpstr>Wasn’t colonialism a long time ago? We don’t think like this anymore …</vt:lpstr>
      <vt:lpstr>Why coloniality matters to EVERYONE … or unflattening the ‘Global South’</vt:lpstr>
      <vt:lpstr>Reflecting on ‘localisation’ and ‘locally-led development’</vt:lpstr>
      <vt:lpstr>PowerPoint Presentation</vt:lpstr>
      <vt:lpstr>To decolonise we MUST localise …?</vt:lpstr>
      <vt:lpstr>But where is the local?</vt:lpstr>
      <vt:lpstr>Where do we go from here? Starting the conversation 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Gender, Power and  Knowledge for Development</dc:title>
  <dc:creator>Lata Narayanaswamy</dc:creator>
  <cp:lastModifiedBy>Lata Narayanaswamy</cp:lastModifiedBy>
  <cp:revision>97</cp:revision>
  <dcterms:created xsi:type="dcterms:W3CDTF">2020-12-07T12:20:21Z</dcterms:created>
  <dcterms:modified xsi:type="dcterms:W3CDTF">2024-02-21T15:25:08Z</dcterms:modified>
</cp:coreProperties>
</file>